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9" r:id="rId4"/>
    <p:sldId id="268" r:id="rId5"/>
    <p:sldId id="264" r:id="rId6"/>
    <p:sldId id="265" r:id="rId7"/>
    <p:sldId id="266" r:id="rId8"/>
    <p:sldId id="258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19388A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95262" autoAdjust="0"/>
  </p:normalViewPr>
  <p:slideViewPr>
    <p:cSldViewPr>
      <p:cViewPr varScale="1">
        <p:scale>
          <a:sx n="67" d="100"/>
          <a:sy n="67" d="100"/>
        </p:scale>
        <p:origin x="62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417152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702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Most common form of arthritis</a:t>
            </a:r>
          </a:p>
          <a:p>
            <a:r>
              <a:rPr lang="en-GB" dirty="0"/>
              <a:t>A condition that affects the joints causing pain and stiffness</a:t>
            </a:r>
          </a:p>
          <a:p>
            <a:r>
              <a:rPr lang="en-GB" dirty="0"/>
              <a:t>Commonly known as wear and tear arthritis</a:t>
            </a:r>
          </a:p>
          <a:p>
            <a:endParaRPr lang="en-GB" dirty="0"/>
          </a:p>
          <a:p>
            <a:r>
              <a:rPr lang="en-GB" dirty="0"/>
              <a:t>Normal knee and</a:t>
            </a:r>
            <a:r>
              <a:rPr lang="en-GB" baseline="0" dirty="0"/>
              <a:t> hip joint: </a:t>
            </a:r>
          </a:p>
          <a:p>
            <a:endParaRPr lang="en-GB" sz="1200" b="1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="0" dirty="0"/>
              <a:t>The hip joint is a ball and socket joint which connects the thigh bone to the pelvis.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="0" dirty="0"/>
              <a:t>The knee is a hinge joint which</a:t>
            </a:r>
            <a:r>
              <a:rPr lang="en-GB" sz="1200" b="0" baseline="0" dirty="0"/>
              <a:t> connects the thigh and shin </a:t>
            </a:r>
            <a:endParaRPr lang="en-GB" sz="1200" b="1" dirty="0"/>
          </a:p>
          <a:p>
            <a:pPr marL="171450" indent="-171450">
              <a:buFontTx/>
              <a:buChar char="-"/>
            </a:pPr>
            <a:r>
              <a:rPr lang="en-GB" b="0" baseline="0" dirty="0"/>
              <a:t>Articular surfaces covered in cartilage. </a:t>
            </a:r>
          </a:p>
          <a:p>
            <a:pPr marL="171450" indent="-171450">
              <a:buFontTx/>
              <a:buChar char="-"/>
            </a:pPr>
            <a:r>
              <a:rPr lang="en-GB" b="0" baseline="0" dirty="0"/>
              <a:t>Knee has two extra discs of cartilage called meniscus. </a:t>
            </a:r>
          </a:p>
          <a:p>
            <a:pPr marL="171450" indent="-171450">
              <a:buFontTx/>
              <a:buChar char="-"/>
            </a:pPr>
            <a:r>
              <a:rPr lang="en-GB" b="0" baseline="0" dirty="0"/>
              <a:t>Stability gained from muscles, shape of bones, cartilage, ligaments.</a:t>
            </a:r>
            <a:endParaRPr lang="en-GB" baseline="0" dirty="0"/>
          </a:p>
          <a:p>
            <a:endParaRPr lang="en-GB" dirty="0"/>
          </a:p>
          <a:p>
            <a:r>
              <a:rPr lang="en-GB" dirty="0"/>
              <a:t>What happens</a:t>
            </a:r>
            <a:r>
              <a:rPr lang="en-GB" baseline="0" dirty="0"/>
              <a:t> with OA?</a:t>
            </a:r>
          </a:p>
          <a:p>
            <a:endParaRPr lang="en-GB" dirty="0"/>
          </a:p>
          <a:p>
            <a:r>
              <a:rPr lang="en-GB" dirty="0"/>
              <a:t>Cartilage gradually roughens and can become thinner. </a:t>
            </a:r>
          </a:p>
          <a:p>
            <a:r>
              <a:rPr lang="en-GB" dirty="0"/>
              <a:t>The bone underneath becomes thicker and bony spurs can form</a:t>
            </a:r>
          </a:p>
          <a:p>
            <a:r>
              <a:rPr lang="en-GB" dirty="0"/>
              <a:t>The capsule and ligaments slowly thicken- can restrict movement</a:t>
            </a:r>
          </a:p>
          <a:p>
            <a:r>
              <a:rPr lang="en-GB" dirty="0"/>
              <a:t>All structures are more active than normal- as if they are trying to repair- this can be why have flare ups. </a:t>
            </a:r>
          </a:p>
          <a:p>
            <a:r>
              <a:rPr lang="en-GB" dirty="0"/>
              <a:t>Tissues can become inflamed as a result of repair process and as such swelling. </a:t>
            </a:r>
          </a:p>
          <a:p>
            <a:r>
              <a:rPr lang="en-GB" dirty="0"/>
              <a:t>Less effective properties of synovial fluid- less lubrication </a:t>
            </a:r>
          </a:p>
          <a:p>
            <a:endParaRPr lang="en-GB" dirty="0"/>
          </a:p>
          <a:p>
            <a:r>
              <a:rPr lang="en-GB" dirty="0"/>
              <a:t>What this means?</a:t>
            </a:r>
          </a:p>
          <a:p>
            <a:endParaRPr lang="en-GB" dirty="0"/>
          </a:p>
          <a:p>
            <a:r>
              <a:rPr lang="en-GB" dirty="0"/>
              <a:t>Muscles may not work as effectively as before due to pain inhibition</a:t>
            </a:r>
          </a:p>
          <a:p>
            <a:r>
              <a:rPr lang="en-GB" dirty="0" err="1"/>
              <a:t>Thining</a:t>
            </a:r>
            <a:r>
              <a:rPr lang="en-GB" dirty="0"/>
              <a:t> of cartilage – less cushioning for joint surfaces and less stability. </a:t>
            </a:r>
          </a:p>
          <a:p>
            <a:r>
              <a:rPr lang="en-GB" dirty="0"/>
              <a:t>Less viscous synovial fluid- less lubrication and protection of joint surfaces</a:t>
            </a:r>
          </a:p>
          <a:p>
            <a:r>
              <a:rPr lang="en-GB" dirty="0"/>
              <a:t>Swelling</a:t>
            </a:r>
          </a:p>
          <a:p>
            <a:r>
              <a:rPr lang="en-GB" dirty="0"/>
              <a:t>Deformity can develop due to uneven wearing </a:t>
            </a:r>
          </a:p>
          <a:p>
            <a:r>
              <a:rPr lang="en-GB" dirty="0"/>
              <a:t>Decreased movement due to thickening of structures ?to try to gain stability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046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Most common form of arthritis</a:t>
            </a:r>
          </a:p>
          <a:p>
            <a:r>
              <a:rPr lang="en-GB" dirty="0"/>
              <a:t>A condition that affects the joints causing pain and stiffness</a:t>
            </a:r>
          </a:p>
          <a:p>
            <a:r>
              <a:rPr lang="en-GB" dirty="0"/>
              <a:t>Commonly known as wear and tear arthritis</a:t>
            </a:r>
          </a:p>
          <a:p>
            <a:endParaRPr lang="en-GB" dirty="0"/>
          </a:p>
          <a:p>
            <a:r>
              <a:rPr lang="en-GB" dirty="0"/>
              <a:t>Normal knee and</a:t>
            </a:r>
            <a:r>
              <a:rPr lang="en-GB" baseline="0" dirty="0"/>
              <a:t> hip joint: </a:t>
            </a:r>
          </a:p>
          <a:p>
            <a:endParaRPr lang="en-GB" sz="1200" b="1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="0" dirty="0"/>
              <a:t>The hip joint is a ball and socket joint which connects the thigh bone to the pelvis.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="0" dirty="0"/>
              <a:t>The knee is a hinge joint which</a:t>
            </a:r>
            <a:r>
              <a:rPr lang="en-GB" sz="1200" b="0" baseline="0" dirty="0"/>
              <a:t> connects the thigh and shin </a:t>
            </a:r>
            <a:endParaRPr lang="en-GB" sz="1200" b="1" dirty="0"/>
          </a:p>
          <a:p>
            <a:pPr marL="171450" indent="-171450">
              <a:buFontTx/>
              <a:buChar char="-"/>
            </a:pPr>
            <a:r>
              <a:rPr lang="en-GB" b="0" baseline="0" dirty="0"/>
              <a:t>Articular surfaces covered in cartilage. </a:t>
            </a:r>
          </a:p>
          <a:p>
            <a:pPr marL="171450" indent="-171450">
              <a:buFontTx/>
              <a:buChar char="-"/>
            </a:pPr>
            <a:r>
              <a:rPr lang="en-GB" b="0" baseline="0" dirty="0"/>
              <a:t>Knee has two extra discs of cartilage called meniscus. </a:t>
            </a:r>
          </a:p>
          <a:p>
            <a:pPr marL="171450" indent="-171450">
              <a:buFontTx/>
              <a:buChar char="-"/>
            </a:pPr>
            <a:r>
              <a:rPr lang="en-GB" b="0" baseline="0" dirty="0"/>
              <a:t>Stability gained from muscles, shape of bones, cartilage, ligaments.</a:t>
            </a:r>
            <a:endParaRPr lang="en-GB" baseline="0" dirty="0"/>
          </a:p>
          <a:p>
            <a:endParaRPr lang="en-GB" dirty="0"/>
          </a:p>
          <a:p>
            <a:r>
              <a:rPr lang="en-GB" dirty="0"/>
              <a:t>What happens</a:t>
            </a:r>
            <a:r>
              <a:rPr lang="en-GB" baseline="0" dirty="0"/>
              <a:t> with OA?</a:t>
            </a:r>
          </a:p>
          <a:p>
            <a:endParaRPr lang="en-GB" dirty="0"/>
          </a:p>
          <a:p>
            <a:r>
              <a:rPr lang="en-GB" dirty="0"/>
              <a:t>Cartilage gradually roughens and can become thinner. </a:t>
            </a:r>
          </a:p>
          <a:p>
            <a:r>
              <a:rPr lang="en-GB" dirty="0"/>
              <a:t>The bone underneath becomes thicker and bony spurs can form</a:t>
            </a:r>
          </a:p>
          <a:p>
            <a:r>
              <a:rPr lang="en-GB" dirty="0"/>
              <a:t>The capsule and ligaments slowly thicken- can restrict movement</a:t>
            </a:r>
          </a:p>
          <a:p>
            <a:r>
              <a:rPr lang="en-GB" dirty="0"/>
              <a:t>All structures are more active than normal- as if they are trying to repair- this can be why have flare ups. </a:t>
            </a:r>
          </a:p>
          <a:p>
            <a:r>
              <a:rPr lang="en-GB" dirty="0"/>
              <a:t>Tissues can become inflamed as a result of repair process and as such swelling. </a:t>
            </a:r>
          </a:p>
          <a:p>
            <a:r>
              <a:rPr lang="en-GB" dirty="0"/>
              <a:t>Less effective properties of synovial fluid- less lubrication </a:t>
            </a:r>
          </a:p>
          <a:p>
            <a:endParaRPr lang="en-GB" dirty="0"/>
          </a:p>
          <a:p>
            <a:r>
              <a:rPr lang="en-GB" dirty="0"/>
              <a:t>What this means?</a:t>
            </a:r>
          </a:p>
          <a:p>
            <a:endParaRPr lang="en-GB" dirty="0"/>
          </a:p>
          <a:p>
            <a:r>
              <a:rPr lang="en-GB" dirty="0"/>
              <a:t>Muscles may not work as effectively as before due to pain inhibition</a:t>
            </a:r>
          </a:p>
          <a:p>
            <a:r>
              <a:rPr lang="en-GB" dirty="0" err="1"/>
              <a:t>Thining</a:t>
            </a:r>
            <a:r>
              <a:rPr lang="en-GB" dirty="0"/>
              <a:t> of cartilage – less cushioning for joint surfaces and less stability. </a:t>
            </a:r>
          </a:p>
          <a:p>
            <a:r>
              <a:rPr lang="en-GB" dirty="0"/>
              <a:t>Less viscous synovial fluid- less lubrication and protection of joint surfaces</a:t>
            </a:r>
          </a:p>
          <a:p>
            <a:r>
              <a:rPr lang="en-GB" dirty="0"/>
              <a:t>Swelling</a:t>
            </a:r>
          </a:p>
          <a:p>
            <a:r>
              <a:rPr lang="en-GB" dirty="0"/>
              <a:t>Deformity can develop due to uneven wearing </a:t>
            </a:r>
          </a:p>
          <a:p>
            <a:r>
              <a:rPr lang="en-GB" dirty="0"/>
              <a:t>Decreased movement due to thickening of structures ?to try to gain stability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855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Most common form of arthritis</a:t>
            </a:r>
          </a:p>
          <a:p>
            <a:r>
              <a:rPr lang="en-GB" dirty="0"/>
              <a:t>A condition that affects the joints causing pain and stiffness</a:t>
            </a:r>
          </a:p>
          <a:p>
            <a:r>
              <a:rPr lang="en-GB" dirty="0"/>
              <a:t>Commonly known as wear and tear arthritis</a:t>
            </a:r>
          </a:p>
          <a:p>
            <a:endParaRPr lang="en-GB" dirty="0"/>
          </a:p>
          <a:p>
            <a:r>
              <a:rPr lang="en-GB" dirty="0"/>
              <a:t>Normal knee and</a:t>
            </a:r>
            <a:r>
              <a:rPr lang="en-GB" baseline="0" dirty="0"/>
              <a:t> hip joint: </a:t>
            </a:r>
          </a:p>
          <a:p>
            <a:endParaRPr lang="en-GB" sz="1200" b="1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="0" dirty="0"/>
              <a:t>The hip joint is a ball and socket joint which connects the thigh bone to the pelvis.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="0" dirty="0"/>
              <a:t>The knee is a hinge joint which</a:t>
            </a:r>
            <a:r>
              <a:rPr lang="en-GB" sz="1200" b="0" baseline="0" dirty="0"/>
              <a:t> connects the thigh and shin </a:t>
            </a:r>
            <a:endParaRPr lang="en-GB" sz="1200" b="1" dirty="0"/>
          </a:p>
          <a:p>
            <a:pPr marL="171450" indent="-171450">
              <a:buFontTx/>
              <a:buChar char="-"/>
            </a:pPr>
            <a:r>
              <a:rPr lang="en-GB" b="0" baseline="0" dirty="0"/>
              <a:t>Articular surfaces covered in cartilage. </a:t>
            </a:r>
          </a:p>
          <a:p>
            <a:pPr marL="171450" indent="-171450">
              <a:buFontTx/>
              <a:buChar char="-"/>
            </a:pPr>
            <a:r>
              <a:rPr lang="en-GB" b="0" baseline="0" dirty="0"/>
              <a:t>Knee has two extra discs of cartilage called meniscus. </a:t>
            </a:r>
          </a:p>
          <a:p>
            <a:pPr marL="171450" indent="-171450">
              <a:buFontTx/>
              <a:buChar char="-"/>
            </a:pPr>
            <a:r>
              <a:rPr lang="en-GB" b="0" baseline="0" dirty="0"/>
              <a:t>Stability gained from muscles, shape of bones, cartilage, ligaments.</a:t>
            </a:r>
            <a:endParaRPr lang="en-GB" baseline="0" dirty="0"/>
          </a:p>
          <a:p>
            <a:endParaRPr lang="en-GB" dirty="0"/>
          </a:p>
          <a:p>
            <a:r>
              <a:rPr lang="en-GB" dirty="0"/>
              <a:t>What happens</a:t>
            </a:r>
            <a:r>
              <a:rPr lang="en-GB" baseline="0" dirty="0"/>
              <a:t> with OA?</a:t>
            </a:r>
          </a:p>
          <a:p>
            <a:endParaRPr lang="en-GB" dirty="0"/>
          </a:p>
          <a:p>
            <a:r>
              <a:rPr lang="en-GB" dirty="0"/>
              <a:t>Cartilage gradually roughens and can become thinner. </a:t>
            </a:r>
          </a:p>
          <a:p>
            <a:r>
              <a:rPr lang="en-GB" dirty="0"/>
              <a:t>The bone underneath becomes thicker and bony spurs can form</a:t>
            </a:r>
          </a:p>
          <a:p>
            <a:r>
              <a:rPr lang="en-GB" dirty="0"/>
              <a:t>The capsule and ligaments slowly thicken- can restrict movement</a:t>
            </a:r>
          </a:p>
          <a:p>
            <a:r>
              <a:rPr lang="en-GB" dirty="0"/>
              <a:t>All structures are more active than normal- as if they are trying to repair- this can be why have flare ups. </a:t>
            </a:r>
          </a:p>
          <a:p>
            <a:r>
              <a:rPr lang="en-GB" dirty="0"/>
              <a:t>Tissues can become inflamed as a result of repair process and as such swelling. </a:t>
            </a:r>
          </a:p>
          <a:p>
            <a:r>
              <a:rPr lang="en-GB" dirty="0"/>
              <a:t>Less effective properties of synovial fluid- less lubrication </a:t>
            </a:r>
          </a:p>
          <a:p>
            <a:endParaRPr lang="en-GB" dirty="0"/>
          </a:p>
          <a:p>
            <a:r>
              <a:rPr lang="en-GB" dirty="0"/>
              <a:t>What this means?</a:t>
            </a:r>
          </a:p>
          <a:p>
            <a:endParaRPr lang="en-GB" dirty="0"/>
          </a:p>
          <a:p>
            <a:r>
              <a:rPr lang="en-GB" dirty="0"/>
              <a:t>Muscles may not work as effectively as before due to pain inhibition</a:t>
            </a:r>
          </a:p>
          <a:p>
            <a:r>
              <a:rPr lang="en-GB" dirty="0" err="1"/>
              <a:t>Thining</a:t>
            </a:r>
            <a:r>
              <a:rPr lang="en-GB" dirty="0"/>
              <a:t> of cartilage – less cushioning for joint surfaces and less stability. </a:t>
            </a:r>
          </a:p>
          <a:p>
            <a:r>
              <a:rPr lang="en-GB" dirty="0"/>
              <a:t>Less viscous synovial fluid- less lubrication and protection of joint surfaces</a:t>
            </a:r>
          </a:p>
          <a:p>
            <a:r>
              <a:rPr lang="en-GB" dirty="0"/>
              <a:t>Swelling</a:t>
            </a:r>
          </a:p>
          <a:p>
            <a:r>
              <a:rPr lang="en-GB" dirty="0"/>
              <a:t>Deformity can develop due to uneven wearing </a:t>
            </a:r>
          </a:p>
          <a:p>
            <a:r>
              <a:rPr lang="en-GB" dirty="0"/>
              <a:t>Decreased movement due to thickening of structures ?to try to gain stability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046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Morning pain and stiffness </a:t>
            </a:r>
          </a:p>
          <a:p>
            <a:r>
              <a:rPr lang="en-GB" dirty="0"/>
              <a:t>Pain with weight bearing</a:t>
            </a:r>
          </a:p>
          <a:p>
            <a:r>
              <a:rPr lang="en-GB" dirty="0"/>
              <a:t>Pain after prolonged sitting</a:t>
            </a:r>
          </a:p>
          <a:p>
            <a:r>
              <a:rPr lang="en-GB" dirty="0"/>
              <a:t>Reduced range of movement </a:t>
            </a:r>
          </a:p>
          <a:p>
            <a:r>
              <a:rPr lang="en-GB" b="1" dirty="0"/>
              <a:t>Hip OA- </a:t>
            </a:r>
            <a:r>
              <a:rPr lang="en-GB" dirty="0"/>
              <a:t>pain commonly in groin, front of thigh and in hip and sometimes in knee</a:t>
            </a:r>
          </a:p>
          <a:p>
            <a:r>
              <a:rPr lang="en-GB" b="1" dirty="0"/>
              <a:t>Knee OA- </a:t>
            </a:r>
            <a:r>
              <a:rPr lang="en-GB" dirty="0"/>
              <a:t>pain anywhere around knee but commonly on joint line.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236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b="1" dirty="0"/>
              <a:t>Age</a:t>
            </a:r>
            <a:r>
              <a:rPr lang="en-GB" dirty="0"/>
              <a:t> – not fully understood but maybe due to body less able to heal itself with age and muscles become weaker. </a:t>
            </a:r>
          </a:p>
          <a:p>
            <a:pPr lvl="1"/>
            <a:r>
              <a:rPr lang="en-GB" b="1" dirty="0"/>
              <a:t>Previous joint injury</a:t>
            </a:r>
            <a:r>
              <a:rPr lang="en-GB" dirty="0"/>
              <a:t> – overusing your joints, excessive or </a:t>
            </a:r>
            <a:r>
              <a:rPr lang="en-GB" dirty="0" err="1"/>
              <a:t>repetative</a:t>
            </a:r>
            <a:r>
              <a:rPr lang="en-GB" dirty="0"/>
              <a:t> activity or previous injury to joints</a:t>
            </a:r>
          </a:p>
          <a:p>
            <a:pPr lvl="1"/>
            <a:r>
              <a:rPr lang="en-GB" b="1" dirty="0"/>
              <a:t>Previous</a:t>
            </a:r>
            <a:r>
              <a:rPr lang="en-GB" b="1" baseline="0" dirty="0"/>
              <a:t> Surgical Intervention – </a:t>
            </a:r>
            <a:r>
              <a:rPr lang="en-GB" b="0" baseline="0" dirty="0"/>
              <a:t>Arthroscopy increases the risk of a TKR by 3x </a:t>
            </a:r>
            <a:endParaRPr lang="en-GB" b="1" dirty="0"/>
          </a:p>
          <a:p>
            <a:pPr lvl="1"/>
            <a:r>
              <a:rPr lang="en-GB" b="1" dirty="0"/>
              <a:t>Obesity</a:t>
            </a:r>
            <a:r>
              <a:rPr lang="en-GB" dirty="0"/>
              <a:t> – being obese puts excess strain on your joints, and less likely to be active</a:t>
            </a:r>
          </a:p>
          <a:p>
            <a:pPr lvl="1"/>
            <a:r>
              <a:rPr lang="en-GB" b="1" dirty="0"/>
              <a:t>Family history</a:t>
            </a:r>
            <a:r>
              <a:rPr lang="en-GB" dirty="0"/>
              <a:t> – osteoarthritis may run in families, although studies haven't identified a single gene responsible</a:t>
            </a:r>
          </a:p>
          <a:p>
            <a:pPr lvl="1"/>
            <a:r>
              <a:rPr lang="en-GB" b="1" dirty="0"/>
              <a:t>Other conditions (secondary arthritis)</a:t>
            </a:r>
            <a:r>
              <a:rPr lang="en-GB" dirty="0"/>
              <a:t> – osteoarthritis can occur in joints damaged by a previous or existing condition, such as rheumatoid arthritis or Gout</a:t>
            </a:r>
          </a:p>
          <a:p>
            <a:pPr lvl="1"/>
            <a:r>
              <a:rPr lang="en-GB" b="1" dirty="0"/>
              <a:t>Gender</a:t>
            </a:r>
            <a:r>
              <a:rPr lang="en-GB" dirty="0"/>
              <a:t>- more prevalent in females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356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Once you have osteoarthritis you cant get rid of the condition.</a:t>
            </a:r>
          </a:p>
          <a:p>
            <a:r>
              <a:rPr lang="en-GB" dirty="0"/>
              <a:t>It doesn’t always progress.</a:t>
            </a:r>
          </a:p>
          <a:p>
            <a:r>
              <a:rPr lang="en-GB" dirty="0"/>
              <a:t>However you can manage the condition</a:t>
            </a:r>
          </a:p>
          <a:p>
            <a:pPr lvl="1"/>
            <a:r>
              <a:rPr lang="en-GB" dirty="0"/>
              <a:t>Exercise</a:t>
            </a:r>
          </a:p>
          <a:p>
            <a:pPr lvl="1"/>
            <a:r>
              <a:rPr lang="en-GB" dirty="0"/>
              <a:t>Pain killers</a:t>
            </a:r>
          </a:p>
          <a:p>
            <a:pPr lvl="1"/>
            <a:r>
              <a:rPr lang="en-GB" dirty="0"/>
              <a:t>Amending activities</a:t>
            </a:r>
          </a:p>
          <a:p>
            <a:pPr lvl="1"/>
            <a:r>
              <a:rPr lang="en-GB" dirty="0"/>
              <a:t>Walking aids</a:t>
            </a:r>
          </a:p>
          <a:p>
            <a:pPr lvl="1"/>
            <a:r>
              <a:rPr lang="en-GB" dirty="0"/>
              <a:t>Appropriate footwear</a:t>
            </a:r>
          </a:p>
          <a:p>
            <a:pPr lvl="1"/>
            <a:r>
              <a:rPr lang="en-GB" dirty="0"/>
              <a:t>Weight control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In severe cases of OA, joint replacement is sometimes considered. </a:t>
            </a:r>
          </a:p>
          <a:p>
            <a:r>
              <a:rPr lang="en-GB" dirty="0"/>
              <a:t>This is major surgery and recovery from it </a:t>
            </a:r>
            <a:r>
              <a:rPr lang="en-GB" dirty="0" err="1"/>
              <a:t>requres</a:t>
            </a:r>
            <a:r>
              <a:rPr lang="en-GB" dirty="0"/>
              <a:t> a lot of input form the patient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388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pic" sz="half" idx="13"/>
          </p:nvPr>
        </p:nvSpPr>
        <p:spPr>
          <a:xfrm>
            <a:off x="2250905" y="1180978"/>
            <a:ext cx="4276727" cy="427672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1260475" y="1289050"/>
            <a:ext cx="10474325" cy="387826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21" name="Shape 121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1.png"/>
          <p:cNvPicPr>
            <a:picLocks noChangeAspect="1"/>
          </p:cNvPicPr>
          <p:nvPr/>
        </p:nvPicPr>
        <p:blipFill>
          <a:blip r:embed="rId2"/>
          <a:srcRect r="930" b="24434"/>
          <a:stretch>
            <a:fillRect/>
          </a:stretch>
        </p:blipFill>
        <p:spPr>
          <a:xfrm>
            <a:off x="10029454" y="5382623"/>
            <a:ext cx="2185377" cy="1488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0933" y="3777879"/>
            <a:ext cx="2203937" cy="1967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8450" y="2007739"/>
            <a:ext cx="2197848" cy="19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9624" y="347108"/>
            <a:ext cx="2197847" cy="1962001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>
            <a:spLocks noGrp="1"/>
          </p:cNvSpPr>
          <p:nvPr>
            <p:ph type="pic" sz="quarter" idx="13"/>
          </p:nvPr>
        </p:nvSpPr>
        <p:spPr>
          <a:xfrm>
            <a:off x="10067703" y="4363487"/>
            <a:ext cx="836989" cy="836987"/>
          </a:xfrm>
          <a:prstGeom prst="rect">
            <a:avLst/>
          </a:prstGeom>
          <a:ln w="9525">
            <a:solidFill>
              <a:srgbClr val="9DC3E6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pic" sz="quarter" idx="14"/>
          </p:nvPr>
        </p:nvSpPr>
        <p:spPr>
          <a:xfrm>
            <a:off x="10736616" y="5969361"/>
            <a:ext cx="836989" cy="836988"/>
          </a:xfrm>
          <a:prstGeom prst="rect">
            <a:avLst/>
          </a:prstGeom>
          <a:ln w="9525">
            <a:solidFill>
              <a:srgbClr val="9DC3E6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pic" sz="quarter" idx="15"/>
          </p:nvPr>
        </p:nvSpPr>
        <p:spPr>
          <a:xfrm>
            <a:off x="10044407" y="2587298"/>
            <a:ext cx="836989" cy="836987"/>
          </a:xfrm>
          <a:prstGeom prst="rect">
            <a:avLst/>
          </a:prstGeom>
          <a:ln w="9525">
            <a:solidFill>
              <a:srgbClr val="9DC3E6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pic" sz="quarter" idx="16"/>
          </p:nvPr>
        </p:nvSpPr>
        <p:spPr>
          <a:xfrm>
            <a:off x="10722057" y="928895"/>
            <a:ext cx="836989" cy="836987"/>
          </a:xfrm>
          <a:prstGeom prst="rect">
            <a:avLst/>
          </a:prstGeom>
          <a:ln w="9525">
            <a:solidFill>
              <a:srgbClr val="9DC3E6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pic" sz="quarter" idx="13"/>
          </p:nvPr>
        </p:nvSpPr>
        <p:spPr>
          <a:xfrm>
            <a:off x="1212850" y="2044700"/>
            <a:ext cx="3625850" cy="283527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pic" sz="quarter" idx="13"/>
          </p:nvPr>
        </p:nvSpPr>
        <p:spPr>
          <a:xfrm>
            <a:off x="1212850" y="2044700"/>
            <a:ext cx="3625850" cy="283527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6.png"/>
          <p:cNvPicPr>
            <a:picLocks noChangeAspect="1"/>
          </p:cNvPicPr>
          <p:nvPr/>
        </p:nvPicPr>
        <p:blipFill>
          <a:blip r:embed="rId3"/>
          <a:srcRect r="31468" b="36956"/>
          <a:stretch>
            <a:fillRect/>
          </a:stretch>
        </p:blipFill>
        <p:spPr>
          <a:xfrm>
            <a:off x="7676288" y="2955695"/>
            <a:ext cx="4515712" cy="370834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0" y="-1"/>
            <a:ext cx="12192000" cy="196950"/>
          </a:xfrm>
          <a:prstGeom prst="rect">
            <a:avLst/>
          </a:prstGeom>
          <a:solidFill>
            <a:srgbClr val="1938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4" name="image8.png"/>
          <p:cNvPicPr>
            <a:picLocks noChangeAspect="1"/>
          </p:cNvPicPr>
          <p:nvPr/>
        </p:nvPicPr>
        <p:blipFill>
          <a:blip r:embed="rId4"/>
          <a:srcRect l="40211" b="36721"/>
          <a:stretch>
            <a:fillRect/>
          </a:stretch>
        </p:blipFill>
        <p:spPr>
          <a:xfrm>
            <a:off x="-13855" y="2955695"/>
            <a:ext cx="3939620" cy="3722196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0" y="6668086"/>
            <a:ext cx="12192000" cy="196949"/>
          </a:xfrm>
          <a:prstGeom prst="rect">
            <a:avLst/>
          </a:prstGeom>
          <a:solidFill>
            <a:srgbClr val="11918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" name="image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2737" y="593061"/>
            <a:ext cx="4225471" cy="3772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3186" y="2124422"/>
            <a:ext cx="1378855" cy="82731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63"/>
          <p:cNvSpPr/>
          <p:nvPr/>
        </p:nvSpPr>
        <p:spPr>
          <a:xfrm>
            <a:off x="3071664" y="4430378"/>
            <a:ext cx="5655995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>
              <a:lnSpc>
                <a:spcPct val="81000"/>
              </a:lnSpc>
              <a:spcBef>
                <a:spcPts val="1000"/>
              </a:spcBef>
              <a:defRPr sz="2800">
                <a:solidFill>
                  <a:srgbClr val="11918E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/>
            <a:r>
              <a:rPr lang="en-GB" sz="3200" dirty="0">
                <a:solidFill>
                  <a:srgbClr val="003480"/>
                </a:solidFill>
                <a:latin typeface="Corbel" panose="020B0503020204020204" pitchFamily="34" charset="0"/>
              </a:rPr>
              <a:t>Osteoarthritis</a:t>
            </a:r>
            <a:endParaRPr sz="3200" dirty="0">
              <a:solidFill>
                <a:srgbClr val="003480"/>
              </a:solidFill>
              <a:latin typeface="Corbel" panose="020B0503020204020204" pitchFamily="34" charset="0"/>
            </a:endParaRPr>
          </a:p>
        </p:txBody>
      </p:sp>
      <p:sp>
        <p:nvSpPr>
          <p:cNvPr id="15" name="Shape 163"/>
          <p:cNvSpPr/>
          <p:nvPr/>
        </p:nvSpPr>
        <p:spPr>
          <a:xfrm>
            <a:off x="3859561" y="5056802"/>
            <a:ext cx="3991822" cy="1252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>
              <a:lnSpc>
                <a:spcPct val="81000"/>
              </a:lnSpc>
              <a:spcBef>
                <a:spcPts val="1000"/>
              </a:spcBef>
              <a:defRPr sz="2800">
                <a:solidFill>
                  <a:srgbClr val="11918E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/>
            <a:endParaRPr sz="1800" dirty="0">
              <a:solidFill>
                <a:srgbClr val="008688"/>
              </a:solidFill>
              <a:latin typeface="Corbel" panose="020B050302020402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-3" y="-1"/>
            <a:ext cx="3676612" cy="402174"/>
          </a:xfrm>
          <a:prstGeom prst="rect">
            <a:avLst/>
          </a:prstGeom>
          <a:solidFill>
            <a:srgbClr val="1938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orbel" panose="020B0503020204020204" pitchFamily="34" charset="0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-1" y="6264923"/>
            <a:ext cx="12217472" cy="45720"/>
          </a:xfrm>
          <a:prstGeom prst="rect">
            <a:avLst/>
          </a:prstGeom>
          <a:solidFill>
            <a:srgbClr val="11918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orbel" panose="020B0503020204020204" pitchFamily="34" charset="0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559554" y="85497"/>
            <a:ext cx="2557498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1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dirty="0">
              <a:latin typeface="Corbel" panose="020B0503020204020204" pitchFamily="34" charset="0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3647323" y="-1"/>
            <a:ext cx="8544677" cy="402174"/>
          </a:xfrm>
          <a:prstGeom prst="rect">
            <a:avLst/>
          </a:prstGeom>
          <a:solidFill>
            <a:srgbClr val="11918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orbel" panose="020B0503020204020204" pitchFamily="34" charset="0"/>
            </a:endParaRPr>
          </a:p>
        </p:txBody>
      </p:sp>
      <p:pic>
        <p:nvPicPr>
          <p:cNvPr id="201" name="image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971" y="6406419"/>
            <a:ext cx="663683" cy="39821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232"/>
          <p:cNvSpPr/>
          <p:nvPr/>
        </p:nvSpPr>
        <p:spPr>
          <a:xfrm>
            <a:off x="1096066" y="823729"/>
            <a:ext cx="7418654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81000"/>
              </a:lnSpc>
              <a:spcBef>
                <a:spcPts val="1000"/>
              </a:spcBef>
              <a:defRPr sz="2800">
                <a:solidFill>
                  <a:srgbClr val="11918E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sz="2200" dirty="0">
              <a:solidFill>
                <a:srgbClr val="33CCCC"/>
              </a:solidFill>
              <a:latin typeface="Corbel" panose="020B0503020204020204" pitchFamily="34" charset="0"/>
            </a:endParaRPr>
          </a:p>
        </p:txBody>
      </p:sp>
      <p:sp>
        <p:nvSpPr>
          <p:cNvPr id="10" name="Shape 244"/>
          <p:cNvSpPr/>
          <p:nvPr/>
        </p:nvSpPr>
        <p:spPr>
          <a:xfrm flipH="1">
            <a:off x="911424" y="1503278"/>
            <a:ext cx="17880" cy="4085962"/>
          </a:xfrm>
          <a:prstGeom prst="line">
            <a:avLst/>
          </a:prstGeom>
          <a:ln w="38100">
            <a:solidFill>
              <a:srgbClr val="008688"/>
            </a:solidFill>
            <a:miter/>
          </a:ln>
        </p:spPr>
        <p:txBody>
          <a:bodyPr lIns="45719" rIns="45719"/>
          <a:lstStyle/>
          <a:p>
            <a:endParaRPr>
              <a:latin typeface="Corbel" panose="020B0503020204020204" pitchFamily="34" charset="0"/>
            </a:endParaRPr>
          </a:p>
        </p:txBody>
      </p:sp>
      <p:pic>
        <p:nvPicPr>
          <p:cNvPr id="11" name="image1.png"/>
          <p:cNvPicPr>
            <a:picLocks noChangeAspect="1"/>
          </p:cNvPicPr>
          <p:nvPr/>
        </p:nvPicPr>
        <p:blipFill rotWithShape="1">
          <a:blip r:embed="rId4"/>
          <a:srcRect l="1" r="930" b="52940"/>
          <a:stretch/>
        </p:blipFill>
        <p:spPr>
          <a:xfrm>
            <a:off x="10029454" y="5382623"/>
            <a:ext cx="2185377" cy="926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0933" y="3777879"/>
            <a:ext cx="2203937" cy="1967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8450" y="2007739"/>
            <a:ext cx="2197848" cy="19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9624" y="347108"/>
            <a:ext cx="2197847" cy="19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3371" y="6558819"/>
            <a:ext cx="663683" cy="39821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 Placeholder 1"/>
          <p:cNvSpPr txBox="1">
            <a:spLocks/>
          </p:cNvSpPr>
          <p:nvPr/>
        </p:nvSpPr>
        <p:spPr>
          <a:xfrm>
            <a:off x="929304" y="998013"/>
            <a:ext cx="7715200" cy="535736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en-GB" dirty="0">
                <a:solidFill>
                  <a:srgbClr val="009999"/>
                </a:solidFill>
                <a:latin typeface="Corbel" panose="020B0503020204020204" pitchFamily="34" charset="0"/>
              </a:rPr>
              <a:t>What is Osteoarthritis? No arthritic changes:   </a:t>
            </a:r>
          </a:p>
        </p:txBody>
      </p:sp>
      <p:pic>
        <p:nvPicPr>
          <p:cNvPr id="18" name="Picture 10" descr="U:\hip join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202" y="1637214"/>
            <a:ext cx="3034281" cy="388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313" y="1559571"/>
            <a:ext cx="3648584" cy="403916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-3" y="-1"/>
            <a:ext cx="3676612" cy="402174"/>
          </a:xfrm>
          <a:prstGeom prst="rect">
            <a:avLst/>
          </a:prstGeom>
          <a:solidFill>
            <a:srgbClr val="1938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orbel" panose="020B0503020204020204" pitchFamily="34" charset="0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-1" y="6264923"/>
            <a:ext cx="12217472" cy="45720"/>
          </a:xfrm>
          <a:prstGeom prst="rect">
            <a:avLst/>
          </a:prstGeom>
          <a:solidFill>
            <a:srgbClr val="11918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orbel" panose="020B0503020204020204" pitchFamily="34" charset="0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559554" y="85497"/>
            <a:ext cx="2557498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1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dirty="0">
              <a:latin typeface="Corbel" panose="020B0503020204020204" pitchFamily="34" charset="0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3647323" y="-1"/>
            <a:ext cx="8544677" cy="402174"/>
          </a:xfrm>
          <a:prstGeom prst="rect">
            <a:avLst/>
          </a:prstGeom>
          <a:solidFill>
            <a:srgbClr val="11918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orbel" panose="020B0503020204020204" pitchFamily="34" charset="0"/>
            </a:endParaRPr>
          </a:p>
        </p:txBody>
      </p:sp>
      <p:pic>
        <p:nvPicPr>
          <p:cNvPr id="201" name="image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971" y="6406419"/>
            <a:ext cx="663683" cy="39821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232"/>
          <p:cNvSpPr/>
          <p:nvPr/>
        </p:nvSpPr>
        <p:spPr>
          <a:xfrm>
            <a:off x="1096066" y="823729"/>
            <a:ext cx="7418654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81000"/>
              </a:lnSpc>
              <a:spcBef>
                <a:spcPts val="1000"/>
              </a:spcBef>
              <a:defRPr sz="2800">
                <a:solidFill>
                  <a:srgbClr val="11918E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sz="2200" dirty="0">
              <a:solidFill>
                <a:srgbClr val="33CCCC"/>
              </a:solidFill>
              <a:latin typeface="Corbel" panose="020B0503020204020204" pitchFamily="34" charset="0"/>
            </a:endParaRPr>
          </a:p>
        </p:txBody>
      </p:sp>
      <p:sp>
        <p:nvSpPr>
          <p:cNvPr id="10" name="Shape 244"/>
          <p:cNvSpPr/>
          <p:nvPr/>
        </p:nvSpPr>
        <p:spPr>
          <a:xfrm flipH="1">
            <a:off x="911424" y="1503278"/>
            <a:ext cx="17880" cy="4085962"/>
          </a:xfrm>
          <a:prstGeom prst="line">
            <a:avLst/>
          </a:prstGeom>
          <a:ln w="38100">
            <a:solidFill>
              <a:srgbClr val="008688"/>
            </a:solidFill>
            <a:miter/>
          </a:ln>
        </p:spPr>
        <p:txBody>
          <a:bodyPr lIns="45719" rIns="45719"/>
          <a:lstStyle/>
          <a:p>
            <a:endParaRPr>
              <a:latin typeface="Corbel" panose="020B0503020204020204" pitchFamily="34" charset="0"/>
            </a:endParaRPr>
          </a:p>
        </p:txBody>
      </p:sp>
      <p:pic>
        <p:nvPicPr>
          <p:cNvPr id="11" name="image1.png"/>
          <p:cNvPicPr>
            <a:picLocks noChangeAspect="1"/>
          </p:cNvPicPr>
          <p:nvPr/>
        </p:nvPicPr>
        <p:blipFill rotWithShape="1">
          <a:blip r:embed="rId4"/>
          <a:srcRect l="1" r="930" b="52940"/>
          <a:stretch/>
        </p:blipFill>
        <p:spPr>
          <a:xfrm>
            <a:off x="10029454" y="5382623"/>
            <a:ext cx="2185377" cy="926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0933" y="3777879"/>
            <a:ext cx="2203937" cy="1967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8450" y="2007739"/>
            <a:ext cx="2197848" cy="19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9624" y="347108"/>
            <a:ext cx="2197847" cy="19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3371" y="6558819"/>
            <a:ext cx="663683" cy="39821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 Placeholder 1"/>
          <p:cNvSpPr txBox="1">
            <a:spLocks/>
          </p:cNvSpPr>
          <p:nvPr/>
        </p:nvSpPr>
        <p:spPr>
          <a:xfrm>
            <a:off x="929304" y="998013"/>
            <a:ext cx="7715200" cy="53573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en-GB" dirty="0">
                <a:solidFill>
                  <a:srgbClr val="009999"/>
                </a:solidFill>
                <a:latin typeface="Corbel" panose="020B0503020204020204" pitchFamily="34" charset="0"/>
              </a:rPr>
              <a:t>What is Osteoarthritis? Significant arthritic changes:   </a:t>
            </a:r>
          </a:p>
        </p:txBody>
      </p:sp>
      <p:pic>
        <p:nvPicPr>
          <p:cNvPr id="2052" name="Picture 4" descr="Image result for hip osteoarthriti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64" y="1689826"/>
            <a:ext cx="2954997" cy="382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332" y="1497374"/>
            <a:ext cx="3839111" cy="40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3696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-3" y="-1"/>
            <a:ext cx="3676612" cy="402174"/>
          </a:xfrm>
          <a:prstGeom prst="rect">
            <a:avLst/>
          </a:prstGeom>
          <a:solidFill>
            <a:srgbClr val="1938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orbel" panose="020B0503020204020204" pitchFamily="34" charset="0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-1" y="6264923"/>
            <a:ext cx="12217472" cy="45720"/>
          </a:xfrm>
          <a:prstGeom prst="rect">
            <a:avLst/>
          </a:prstGeom>
          <a:solidFill>
            <a:srgbClr val="11918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orbel" panose="020B0503020204020204" pitchFamily="34" charset="0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559554" y="85497"/>
            <a:ext cx="2557498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1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dirty="0">
              <a:latin typeface="Corbel" panose="020B0503020204020204" pitchFamily="34" charset="0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3647323" y="-1"/>
            <a:ext cx="8544677" cy="402174"/>
          </a:xfrm>
          <a:prstGeom prst="rect">
            <a:avLst/>
          </a:prstGeom>
          <a:solidFill>
            <a:srgbClr val="11918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orbel" panose="020B0503020204020204" pitchFamily="34" charset="0"/>
            </a:endParaRPr>
          </a:p>
        </p:txBody>
      </p:sp>
      <p:pic>
        <p:nvPicPr>
          <p:cNvPr id="201" name="image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971" y="6406419"/>
            <a:ext cx="663683" cy="39821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232"/>
          <p:cNvSpPr/>
          <p:nvPr/>
        </p:nvSpPr>
        <p:spPr>
          <a:xfrm>
            <a:off x="911424" y="980037"/>
            <a:ext cx="759435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81000"/>
              </a:lnSpc>
              <a:spcBef>
                <a:spcPts val="1000"/>
              </a:spcBef>
              <a:defRPr sz="2800">
                <a:solidFill>
                  <a:srgbClr val="11918E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n-GB" dirty="0">
                <a:solidFill>
                  <a:srgbClr val="009999"/>
                </a:solidFill>
                <a:latin typeface="Corbel" panose="020B0503020204020204" pitchFamily="34" charset="0"/>
              </a:rPr>
              <a:t>  How does an X-ray help? </a:t>
            </a:r>
            <a:endParaRPr dirty="0">
              <a:solidFill>
                <a:srgbClr val="009999"/>
              </a:solidFill>
              <a:latin typeface="Corbel" panose="020B0503020204020204" pitchFamily="34" charset="0"/>
            </a:endParaRPr>
          </a:p>
        </p:txBody>
      </p:sp>
      <p:sp>
        <p:nvSpPr>
          <p:cNvPr id="10" name="Shape 244"/>
          <p:cNvSpPr/>
          <p:nvPr/>
        </p:nvSpPr>
        <p:spPr>
          <a:xfrm flipH="1">
            <a:off x="911424" y="1503278"/>
            <a:ext cx="17880" cy="4085962"/>
          </a:xfrm>
          <a:prstGeom prst="line">
            <a:avLst/>
          </a:prstGeom>
          <a:ln w="38100">
            <a:solidFill>
              <a:srgbClr val="008688"/>
            </a:solidFill>
            <a:miter/>
          </a:ln>
        </p:spPr>
        <p:txBody>
          <a:bodyPr lIns="45719" rIns="45719"/>
          <a:lstStyle/>
          <a:p>
            <a:endParaRPr>
              <a:latin typeface="Corbel" panose="020B0503020204020204" pitchFamily="34" charset="0"/>
            </a:endParaRPr>
          </a:p>
        </p:txBody>
      </p:sp>
      <p:pic>
        <p:nvPicPr>
          <p:cNvPr id="11" name="image1.png"/>
          <p:cNvPicPr>
            <a:picLocks noChangeAspect="1"/>
          </p:cNvPicPr>
          <p:nvPr/>
        </p:nvPicPr>
        <p:blipFill rotWithShape="1">
          <a:blip r:embed="rId4"/>
          <a:srcRect l="1" r="930" b="52940"/>
          <a:stretch/>
        </p:blipFill>
        <p:spPr>
          <a:xfrm>
            <a:off x="10029454" y="5382623"/>
            <a:ext cx="2185377" cy="926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0933" y="3777879"/>
            <a:ext cx="2203937" cy="1967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8450" y="2007739"/>
            <a:ext cx="2197848" cy="19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9624" y="347108"/>
            <a:ext cx="2197847" cy="19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Content Placeholder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55" y="1540712"/>
            <a:ext cx="3888432" cy="3231499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Flowchart: Process 15"/>
          <p:cNvSpPr/>
          <p:nvPr/>
        </p:nvSpPr>
        <p:spPr>
          <a:xfrm>
            <a:off x="1132855" y="5159216"/>
            <a:ext cx="8271780" cy="369330"/>
          </a:xfrm>
          <a:prstGeom prst="flowChartProcess">
            <a:avLst/>
          </a:prstGeom>
          <a:solidFill>
            <a:srgbClr val="FFFFFF"/>
          </a:solidFill>
          <a:ln w="41275" cap="flat">
            <a:solidFill>
              <a:srgbClr val="00999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GB" dirty="0">
                <a:solidFill>
                  <a:srgbClr val="19388A"/>
                </a:solidFill>
                <a:latin typeface="Corbel" panose="020B0503020204020204" pitchFamily="34" charset="0"/>
              </a:rPr>
              <a:t>X-rays can be helpful with diagnosing Osteoarthritis but they don’t always predict pain</a:t>
            </a:r>
          </a:p>
        </p:txBody>
      </p:sp>
      <p:pic>
        <p:nvPicPr>
          <p:cNvPr id="18" name="Content Placeholder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14" y="1540712"/>
            <a:ext cx="3931684" cy="32514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1357690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1879C54-340A-4552-AA02-59C7525587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741" y="948661"/>
            <a:ext cx="2565914" cy="4803136"/>
          </a:xfrm>
          <a:prstGeom prst="rect">
            <a:avLst/>
          </a:prstGeom>
        </p:spPr>
      </p:pic>
      <p:sp>
        <p:nvSpPr>
          <p:cNvPr id="196" name="Shape 196"/>
          <p:cNvSpPr/>
          <p:nvPr/>
        </p:nvSpPr>
        <p:spPr>
          <a:xfrm>
            <a:off x="-3" y="-1"/>
            <a:ext cx="3676612" cy="402174"/>
          </a:xfrm>
          <a:prstGeom prst="rect">
            <a:avLst/>
          </a:prstGeom>
          <a:solidFill>
            <a:srgbClr val="1938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orbel" panose="020B0503020204020204" pitchFamily="34" charset="0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-1" y="6264923"/>
            <a:ext cx="12217472" cy="45720"/>
          </a:xfrm>
          <a:prstGeom prst="rect">
            <a:avLst/>
          </a:prstGeom>
          <a:solidFill>
            <a:srgbClr val="11918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orbel" panose="020B0503020204020204" pitchFamily="34" charset="0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559554" y="85497"/>
            <a:ext cx="2557498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1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dirty="0">
              <a:latin typeface="Corbel" panose="020B0503020204020204" pitchFamily="34" charset="0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3647323" y="-1"/>
            <a:ext cx="8544677" cy="402174"/>
          </a:xfrm>
          <a:prstGeom prst="rect">
            <a:avLst/>
          </a:prstGeom>
          <a:solidFill>
            <a:srgbClr val="11918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orbel" panose="020B0503020204020204" pitchFamily="34" charset="0"/>
            </a:endParaRPr>
          </a:p>
        </p:txBody>
      </p:sp>
      <p:pic>
        <p:nvPicPr>
          <p:cNvPr id="201" name="image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0971" y="6406419"/>
            <a:ext cx="663683" cy="39821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232"/>
          <p:cNvSpPr/>
          <p:nvPr/>
        </p:nvSpPr>
        <p:spPr>
          <a:xfrm>
            <a:off x="1096066" y="1077856"/>
            <a:ext cx="759435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81000"/>
              </a:lnSpc>
              <a:spcBef>
                <a:spcPts val="1000"/>
              </a:spcBef>
              <a:defRPr sz="2800">
                <a:solidFill>
                  <a:srgbClr val="11918E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n-GB" dirty="0">
                <a:latin typeface="Corbel" panose="020B0503020204020204" pitchFamily="34" charset="0"/>
              </a:rPr>
              <a:t>Symptoms </a:t>
            </a:r>
            <a:endParaRPr dirty="0">
              <a:latin typeface="Corbel" panose="020B0503020204020204" pitchFamily="34" charset="0"/>
            </a:endParaRPr>
          </a:p>
        </p:txBody>
      </p:sp>
      <p:sp>
        <p:nvSpPr>
          <p:cNvPr id="10" name="Shape 244"/>
          <p:cNvSpPr/>
          <p:nvPr/>
        </p:nvSpPr>
        <p:spPr>
          <a:xfrm flipH="1">
            <a:off x="911424" y="1503278"/>
            <a:ext cx="17880" cy="4085962"/>
          </a:xfrm>
          <a:prstGeom prst="line">
            <a:avLst/>
          </a:prstGeom>
          <a:ln w="38100">
            <a:solidFill>
              <a:srgbClr val="008688"/>
            </a:solidFill>
            <a:miter/>
          </a:ln>
        </p:spPr>
        <p:txBody>
          <a:bodyPr lIns="45719" rIns="45719"/>
          <a:lstStyle/>
          <a:p>
            <a:endParaRPr>
              <a:latin typeface="Corbel" panose="020B05030202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4690" y="1665532"/>
            <a:ext cx="6096000" cy="30839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1" indent="-285750" eaLnBrk="1" hangingPunct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9388A"/>
                </a:solidFill>
                <a:latin typeface="Corbel" panose="020B0503020204020204" pitchFamily="34" charset="0"/>
              </a:rPr>
              <a:t>Painful/aching knee</a:t>
            </a:r>
          </a:p>
          <a:p>
            <a:pPr marL="285750" lvl="1" indent="-285750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19388A"/>
                </a:solidFill>
                <a:latin typeface="Corbel" panose="020B0503020204020204" pitchFamily="34" charset="0"/>
              </a:rPr>
              <a:t>Groin/ front of thigh and knee pain possible (referred pain</a:t>
            </a:r>
            <a:endParaRPr lang="en-GB" dirty="0">
              <a:solidFill>
                <a:srgbClr val="19388A"/>
              </a:solidFill>
              <a:latin typeface="Corbel" panose="020B0503020204020204" pitchFamily="34" charset="0"/>
            </a:endParaRPr>
          </a:p>
          <a:p>
            <a:pPr marL="285750" lvl="1" indent="-285750" eaLnBrk="1" hangingPunct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9388A"/>
                </a:solidFill>
                <a:latin typeface="Corbel" panose="020B0503020204020204" pitchFamily="34" charset="0"/>
              </a:rPr>
              <a:t>Stiffness in the knee in the morning or after rest, or after prolonged sitting or weight bearing</a:t>
            </a:r>
          </a:p>
          <a:p>
            <a:pPr marL="285750" lvl="1" indent="-285750" eaLnBrk="1" hangingPunct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9388A"/>
                </a:solidFill>
                <a:latin typeface="Corbel" panose="020B0503020204020204" pitchFamily="34" charset="0"/>
              </a:rPr>
              <a:t>With severe OA there may be a restriction in movement/walking distance</a:t>
            </a:r>
          </a:p>
          <a:p>
            <a:pPr marL="285750" lvl="1" indent="-285750" eaLnBrk="1" hangingPunct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9388A"/>
                </a:solidFill>
                <a:latin typeface="Corbel" panose="020B0503020204020204" pitchFamily="34" charset="0"/>
              </a:rPr>
              <a:t>The knee may give way due to weak thigh muscles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19388A"/>
                </a:solidFill>
                <a:latin typeface="Corbel" panose="020B0503020204020204" pitchFamily="34" charset="0"/>
              </a:rPr>
              <a:t>Reduced range of movement</a:t>
            </a:r>
          </a:p>
          <a:p>
            <a:pPr marL="2857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19388A"/>
                </a:solidFill>
                <a:latin typeface="Corbel" panose="020B0503020204020204" pitchFamily="34" charset="0"/>
              </a:rPr>
              <a:t>Increased pain during the winter months</a:t>
            </a:r>
          </a:p>
          <a:p>
            <a:pPr marL="2857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19388A"/>
                </a:solidFill>
                <a:latin typeface="Corbel" panose="020B0503020204020204" pitchFamily="34" charset="0"/>
              </a:rPr>
              <a:t>Difficulty with functional tasks e.g. socks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endParaRPr lang="en-GB" altLang="en-US" dirty="0">
              <a:solidFill>
                <a:srgbClr val="19388A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43" y="874104"/>
            <a:ext cx="2391471" cy="495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8697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-3" y="-1"/>
            <a:ext cx="3676612" cy="402174"/>
          </a:xfrm>
          <a:prstGeom prst="rect">
            <a:avLst/>
          </a:prstGeom>
          <a:solidFill>
            <a:srgbClr val="1938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orbel" panose="020B0503020204020204" pitchFamily="34" charset="0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-1" y="6264923"/>
            <a:ext cx="12217472" cy="45720"/>
          </a:xfrm>
          <a:prstGeom prst="rect">
            <a:avLst/>
          </a:prstGeom>
          <a:solidFill>
            <a:srgbClr val="11918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orbel" panose="020B0503020204020204" pitchFamily="34" charset="0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559554" y="85497"/>
            <a:ext cx="2557498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1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dirty="0">
              <a:latin typeface="Corbel" panose="020B0503020204020204" pitchFamily="34" charset="0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3647323" y="-1"/>
            <a:ext cx="8544677" cy="402174"/>
          </a:xfrm>
          <a:prstGeom prst="rect">
            <a:avLst/>
          </a:prstGeom>
          <a:solidFill>
            <a:srgbClr val="11918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orbel" panose="020B0503020204020204" pitchFamily="34" charset="0"/>
            </a:endParaRPr>
          </a:p>
        </p:txBody>
      </p:sp>
      <p:pic>
        <p:nvPicPr>
          <p:cNvPr id="201" name="image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971" y="6406419"/>
            <a:ext cx="663683" cy="39821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1096066" y="238131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altLang="en-US" dirty="0">
              <a:solidFill>
                <a:srgbClr val="19388A"/>
              </a:solidFill>
              <a:latin typeface="Corbel" panose="020B0503020204020204" pitchFamily="34" charset="0"/>
            </a:endParaRPr>
          </a:p>
        </p:txBody>
      </p:sp>
      <p:sp>
        <p:nvSpPr>
          <p:cNvPr id="9" name="Shape 232"/>
          <p:cNvSpPr/>
          <p:nvPr/>
        </p:nvSpPr>
        <p:spPr>
          <a:xfrm>
            <a:off x="1096066" y="1537607"/>
            <a:ext cx="759435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81000"/>
              </a:lnSpc>
              <a:spcBef>
                <a:spcPts val="1000"/>
              </a:spcBef>
              <a:defRPr sz="2800">
                <a:solidFill>
                  <a:srgbClr val="11918E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n-GB" dirty="0">
                <a:latin typeface="Corbel" panose="020B0503020204020204" pitchFamily="34" charset="0"/>
              </a:rPr>
              <a:t>Risk Factors</a:t>
            </a:r>
            <a:endParaRPr dirty="0">
              <a:latin typeface="Corbel" panose="020B0503020204020204" pitchFamily="34" charset="0"/>
            </a:endParaRPr>
          </a:p>
        </p:txBody>
      </p:sp>
      <p:sp>
        <p:nvSpPr>
          <p:cNvPr id="10" name="Shape 244"/>
          <p:cNvSpPr/>
          <p:nvPr/>
        </p:nvSpPr>
        <p:spPr>
          <a:xfrm flipH="1">
            <a:off x="911424" y="1503278"/>
            <a:ext cx="17880" cy="4085962"/>
          </a:xfrm>
          <a:prstGeom prst="line">
            <a:avLst/>
          </a:prstGeom>
          <a:ln w="38100">
            <a:solidFill>
              <a:srgbClr val="008688"/>
            </a:solidFill>
            <a:miter/>
          </a:ln>
        </p:spPr>
        <p:txBody>
          <a:bodyPr lIns="45719" rIns="45719"/>
          <a:lstStyle/>
          <a:p>
            <a:endParaRPr>
              <a:latin typeface="Corbel" panose="020B05030202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96066" y="238131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19388A"/>
                </a:solidFill>
                <a:latin typeface="Corbel" panose="020B0503020204020204" pitchFamily="34" charset="0"/>
              </a:rPr>
              <a:t>Age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19388A"/>
                </a:solidFill>
                <a:latin typeface="Corbel" panose="020B0503020204020204" pitchFamily="34" charset="0"/>
              </a:rPr>
              <a:t>High BMI 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19388A"/>
                </a:solidFill>
                <a:latin typeface="Corbel" panose="020B0503020204020204" pitchFamily="34" charset="0"/>
              </a:rPr>
              <a:t>Previous joint injury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19388A"/>
                </a:solidFill>
                <a:latin typeface="Corbel" panose="020B0503020204020204" pitchFamily="34" charset="0"/>
              </a:rPr>
              <a:t>Previous surgical intervention 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19388A"/>
                </a:solidFill>
                <a:latin typeface="Corbel" panose="020B0503020204020204" pitchFamily="34" charset="0"/>
              </a:rPr>
              <a:t>Family history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19388A"/>
                </a:solidFill>
                <a:latin typeface="Corbel" panose="020B0503020204020204" pitchFamily="34" charset="0"/>
              </a:rPr>
              <a:t>Gender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19388A"/>
                </a:solidFill>
                <a:latin typeface="Corbel" panose="020B0503020204020204" pitchFamily="34" charset="0"/>
              </a:rPr>
              <a:t>Other conditions (secondary arthritis)</a:t>
            </a:r>
          </a:p>
        </p:txBody>
      </p:sp>
      <p:pic>
        <p:nvPicPr>
          <p:cNvPr id="16" name="image1.png"/>
          <p:cNvPicPr>
            <a:picLocks noChangeAspect="1"/>
          </p:cNvPicPr>
          <p:nvPr/>
        </p:nvPicPr>
        <p:blipFill rotWithShape="1">
          <a:blip r:embed="rId4"/>
          <a:srcRect l="1" r="930" b="52940"/>
          <a:stretch/>
        </p:blipFill>
        <p:spPr>
          <a:xfrm>
            <a:off x="10029454" y="5382623"/>
            <a:ext cx="2185377" cy="926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0933" y="3777879"/>
            <a:ext cx="2203937" cy="1967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8450" y="2007739"/>
            <a:ext cx="2197848" cy="19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9624" y="347108"/>
            <a:ext cx="2197847" cy="1962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3415816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-3" y="-1"/>
            <a:ext cx="3676612" cy="402174"/>
          </a:xfrm>
          <a:prstGeom prst="rect">
            <a:avLst/>
          </a:prstGeom>
          <a:solidFill>
            <a:srgbClr val="1938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orbel" panose="020B0503020204020204" pitchFamily="34" charset="0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-1" y="6264923"/>
            <a:ext cx="12217472" cy="45720"/>
          </a:xfrm>
          <a:prstGeom prst="rect">
            <a:avLst/>
          </a:prstGeom>
          <a:solidFill>
            <a:srgbClr val="11918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orbel" panose="020B0503020204020204" pitchFamily="34" charset="0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559554" y="85497"/>
            <a:ext cx="2557498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1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dirty="0">
              <a:latin typeface="Corbel" panose="020B0503020204020204" pitchFamily="34" charset="0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3647323" y="-1"/>
            <a:ext cx="8544677" cy="402174"/>
          </a:xfrm>
          <a:prstGeom prst="rect">
            <a:avLst/>
          </a:prstGeom>
          <a:solidFill>
            <a:srgbClr val="11918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orbel" panose="020B0503020204020204" pitchFamily="34" charset="0"/>
            </a:endParaRPr>
          </a:p>
        </p:txBody>
      </p:sp>
      <p:pic>
        <p:nvPicPr>
          <p:cNvPr id="201" name="image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971" y="6406419"/>
            <a:ext cx="663683" cy="39821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1096066" y="238131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altLang="en-US" dirty="0">
              <a:solidFill>
                <a:srgbClr val="19388A"/>
              </a:solidFill>
              <a:latin typeface="Corbel" panose="020B0503020204020204" pitchFamily="34" charset="0"/>
            </a:endParaRPr>
          </a:p>
        </p:txBody>
      </p:sp>
      <p:sp>
        <p:nvSpPr>
          <p:cNvPr id="9" name="Shape 232"/>
          <p:cNvSpPr/>
          <p:nvPr/>
        </p:nvSpPr>
        <p:spPr>
          <a:xfrm>
            <a:off x="1096066" y="1537607"/>
            <a:ext cx="759435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81000"/>
              </a:lnSpc>
              <a:spcBef>
                <a:spcPts val="1000"/>
              </a:spcBef>
              <a:defRPr sz="2800">
                <a:solidFill>
                  <a:srgbClr val="11918E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n-GB" dirty="0">
                <a:latin typeface="Corbel" panose="020B0503020204020204" pitchFamily="34" charset="0"/>
              </a:rPr>
              <a:t>Management</a:t>
            </a:r>
            <a:endParaRPr dirty="0">
              <a:latin typeface="Corbel" panose="020B0503020204020204" pitchFamily="34" charset="0"/>
            </a:endParaRPr>
          </a:p>
        </p:txBody>
      </p:sp>
      <p:sp>
        <p:nvSpPr>
          <p:cNvPr id="10" name="Shape 244"/>
          <p:cNvSpPr/>
          <p:nvPr/>
        </p:nvSpPr>
        <p:spPr>
          <a:xfrm flipH="1">
            <a:off x="911424" y="1503278"/>
            <a:ext cx="17880" cy="4085962"/>
          </a:xfrm>
          <a:prstGeom prst="line">
            <a:avLst/>
          </a:prstGeom>
          <a:ln w="38100">
            <a:solidFill>
              <a:srgbClr val="008688"/>
            </a:solidFill>
            <a:miter/>
          </a:ln>
        </p:spPr>
        <p:txBody>
          <a:bodyPr lIns="45719" rIns="45719"/>
          <a:lstStyle/>
          <a:p>
            <a:endParaRPr>
              <a:latin typeface="Corbel" panose="020B0503020204020204" pitchFamily="34" charset="0"/>
            </a:endParaRPr>
          </a:p>
        </p:txBody>
      </p:sp>
      <p:sp>
        <p:nvSpPr>
          <p:cNvPr id="5" name="AutoShape 12" descr="Image result for shoe ho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Flowchart: Alternate Process 2"/>
          <p:cNvSpPr/>
          <p:nvPr/>
        </p:nvSpPr>
        <p:spPr>
          <a:xfrm>
            <a:off x="1838303" y="3068960"/>
            <a:ext cx="1838306" cy="1152128"/>
          </a:xfrm>
          <a:prstGeom prst="flowChartAlternateProcess">
            <a:avLst/>
          </a:prstGeom>
          <a:solidFill>
            <a:srgbClr val="FFFFFF"/>
          </a:solidFill>
          <a:ln w="25400" cap="flat">
            <a:solidFill>
              <a:srgbClr val="19388A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9536" y="3321859"/>
            <a:ext cx="172778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19388A"/>
                </a:solidFill>
                <a:effectLst/>
                <a:uFillTx/>
                <a:latin typeface="Corbel" panose="020B0503020204020204" pitchFamily="34" charset="0"/>
                <a:sym typeface="Calibri"/>
              </a:rPr>
              <a:t>Conservative Management 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4295800" y="1890202"/>
            <a:ext cx="2380650" cy="982215"/>
          </a:xfrm>
          <a:prstGeom prst="flowChartAlternateProcess">
            <a:avLst/>
          </a:prstGeom>
          <a:solidFill>
            <a:srgbClr val="FFFFFF"/>
          </a:solidFill>
          <a:ln w="25400" cap="flat">
            <a:solidFill>
              <a:srgbClr val="19388A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4280461" y="4529952"/>
            <a:ext cx="2380650" cy="937339"/>
          </a:xfrm>
          <a:prstGeom prst="flowChartAlternateProcess">
            <a:avLst/>
          </a:prstGeom>
          <a:solidFill>
            <a:srgbClr val="FFFFFF"/>
          </a:solidFill>
          <a:ln w="25400" cap="flat">
            <a:solidFill>
              <a:srgbClr val="00999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9999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5800" y="2132856"/>
            <a:ext cx="238065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19388A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Self Management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0461" y="4791394"/>
            <a:ext cx="238065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9999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Surgery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7919661" y="1890202"/>
            <a:ext cx="2380650" cy="982215"/>
          </a:xfrm>
          <a:prstGeom prst="flowChartAlternateProcess">
            <a:avLst/>
          </a:prstGeom>
          <a:solidFill>
            <a:srgbClr val="FFFFFF"/>
          </a:solidFill>
          <a:ln w="25400" cap="flat">
            <a:solidFill>
              <a:srgbClr val="19388A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27138" y="2196646"/>
            <a:ext cx="238065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19388A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No Intervention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7906553" y="4492657"/>
            <a:ext cx="2380650" cy="937339"/>
          </a:xfrm>
          <a:prstGeom prst="flowChartAlternateProcess">
            <a:avLst/>
          </a:prstGeom>
          <a:solidFill>
            <a:srgbClr val="FFFFFF"/>
          </a:solidFill>
          <a:ln w="25400" cap="flat">
            <a:solidFill>
              <a:srgbClr val="00999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9999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06553" y="4776661"/>
            <a:ext cx="238065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9999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Rehab &amp; Recovery</a:t>
            </a:r>
          </a:p>
        </p:txBody>
      </p:sp>
      <p:sp>
        <p:nvSpPr>
          <p:cNvPr id="8" name="Bent Arrow 7"/>
          <p:cNvSpPr/>
          <p:nvPr/>
        </p:nvSpPr>
        <p:spPr>
          <a:xfrm>
            <a:off x="2495600" y="2196646"/>
            <a:ext cx="1396800" cy="553996"/>
          </a:xfrm>
          <a:prstGeom prst="bentArrow">
            <a:avLst>
              <a:gd name="adj1" fmla="val 46718"/>
              <a:gd name="adj2" fmla="val 25000"/>
              <a:gd name="adj3" fmla="val 34798"/>
              <a:gd name="adj4" fmla="val 43750"/>
            </a:avLst>
          </a:prstGeom>
          <a:solidFill>
            <a:srgbClr val="19388A"/>
          </a:solidFill>
          <a:ln w="12700" cap="flat">
            <a:solidFill>
              <a:srgbClr val="19388A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4" name="Bent Arrow 23"/>
          <p:cNvSpPr>
            <a:spLocks/>
          </p:cNvSpPr>
          <p:nvPr/>
        </p:nvSpPr>
        <p:spPr>
          <a:xfrm rot="10800000" flipH="1">
            <a:off x="2505340" y="4529952"/>
            <a:ext cx="1397033" cy="553996"/>
          </a:xfrm>
          <a:prstGeom prst="bentArrow">
            <a:avLst>
              <a:gd name="adj1" fmla="val 46718"/>
              <a:gd name="adj2" fmla="val 22828"/>
              <a:gd name="adj3" fmla="val 25000"/>
              <a:gd name="adj4" fmla="val 43750"/>
            </a:avLst>
          </a:prstGeom>
          <a:solidFill>
            <a:srgbClr val="009999"/>
          </a:solidFill>
          <a:ln w="12700" cap="flat">
            <a:solidFill>
              <a:srgbClr val="00999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816080" y="2196646"/>
            <a:ext cx="936104" cy="36933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19388A"/>
          </a:solidFill>
          <a:ln w="12700" cap="flat">
            <a:solidFill>
              <a:srgbClr val="19388A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6825293" y="4776661"/>
            <a:ext cx="936104" cy="36933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9999"/>
          </a:solidFill>
          <a:ln w="12700" cap="flat">
            <a:solidFill>
              <a:srgbClr val="00999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 rot="5400000">
            <a:off x="4827336" y="3536991"/>
            <a:ext cx="1286897" cy="369330"/>
          </a:xfrm>
          <a:prstGeom prst="rightArrow">
            <a:avLst>
              <a:gd name="adj1" fmla="val 100000"/>
              <a:gd name="adj2" fmla="val 50000"/>
            </a:avLst>
          </a:prstGeom>
          <a:gradFill flip="none" rotWithShape="1">
            <a:gsLst>
              <a:gs pos="54000">
                <a:srgbClr val="0A7493">
                  <a:alpha val="52000"/>
                </a:srgbClr>
              </a:gs>
              <a:gs pos="34000">
                <a:srgbClr val="144B8D">
                  <a:alpha val="68000"/>
                </a:srgbClr>
              </a:gs>
              <a:gs pos="0">
                <a:srgbClr val="19388A"/>
              </a:gs>
              <a:gs pos="100000">
                <a:srgbClr val="009999">
                  <a:alpha val="75000"/>
                </a:srgbClr>
              </a:gs>
            </a:gsLst>
            <a:lin ang="0" scaled="1"/>
            <a:tileRect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706316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878052" y="1751662"/>
            <a:ext cx="3470459" cy="3560625"/>
          </a:xfrm>
          <a:prstGeom prst="rect">
            <a:avLst/>
          </a:prstGeom>
          <a:solidFill>
            <a:srgbClr val="11918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orbel" panose="020B0503020204020204" pitchFamily="34" charset="0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4419948" y="1751662"/>
            <a:ext cx="3470458" cy="3560625"/>
          </a:xfrm>
          <a:prstGeom prst="rect">
            <a:avLst/>
          </a:prstGeom>
          <a:solidFill>
            <a:srgbClr val="1938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orbel" panose="020B0503020204020204" pitchFamily="34" charset="0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7961842" y="1751662"/>
            <a:ext cx="3470459" cy="3560625"/>
          </a:xfrm>
          <a:prstGeom prst="rect">
            <a:avLst/>
          </a:prstGeom>
          <a:solidFill>
            <a:srgbClr val="8994C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orbel" panose="020B0503020204020204" pitchFamily="34" charset="0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-3" y="-1"/>
            <a:ext cx="3676612" cy="402174"/>
          </a:xfrm>
          <a:prstGeom prst="rect">
            <a:avLst/>
          </a:prstGeom>
          <a:solidFill>
            <a:srgbClr val="1938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orbel" panose="020B0503020204020204" pitchFamily="34" charset="0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777567" y="1150575"/>
            <a:ext cx="759435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81000"/>
              </a:lnSpc>
              <a:spcBef>
                <a:spcPts val="1000"/>
              </a:spcBef>
              <a:defRPr sz="2800">
                <a:solidFill>
                  <a:srgbClr val="11918E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n-GB" dirty="0">
                <a:latin typeface="Corbel" panose="020B0503020204020204" pitchFamily="34" charset="0"/>
              </a:rPr>
              <a:t>Useful Contacts</a:t>
            </a:r>
            <a:endParaRPr dirty="0">
              <a:latin typeface="Corbel" panose="020B0503020204020204" pitchFamily="34" charset="0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-1" y="6264923"/>
            <a:ext cx="12217472" cy="45720"/>
          </a:xfrm>
          <a:prstGeom prst="rect">
            <a:avLst/>
          </a:prstGeom>
          <a:solidFill>
            <a:srgbClr val="11918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orbel" panose="020B0503020204020204" pitchFamily="34" charset="0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559554" y="85497"/>
            <a:ext cx="2557498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1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n-GB" dirty="0">
                <a:latin typeface="Corbel" panose="020B0503020204020204" pitchFamily="34" charset="0"/>
              </a:rPr>
              <a:t>Useful Contacts</a:t>
            </a:r>
            <a:endParaRPr dirty="0">
              <a:latin typeface="Corbel" panose="020B0503020204020204" pitchFamily="34" charset="0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3647323" y="-1"/>
            <a:ext cx="8544677" cy="402174"/>
          </a:xfrm>
          <a:prstGeom prst="rect">
            <a:avLst/>
          </a:prstGeom>
          <a:solidFill>
            <a:srgbClr val="11918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Corbel" panose="020B0503020204020204" pitchFamily="34" charset="0"/>
            </a:endParaRPr>
          </a:p>
        </p:txBody>
      </p:sp>
      <p:pic>
        <p:nvPicPr>
          <p:cNvPr id="189" name="image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971" y="6406419"/>
            <a:ext cx="663683" cy="398211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1276374" y="2060849"/>
            <a:ext cx="2673813" cy="2949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algn="ctr">
              <a:lnSpc>
                <a:spcPct val="81000"/>
              </a:lnSpc>
              <a:spcBef>
                <a:spcPts val="1000"/>
              </a:spcBef>
              <a:defRPr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lang="en-GB" b="1" dirty="0">
              <a:latin typeface="Corbel" panose="020B0503020204020204" pitchFamily="34" charset="0"/>
            </a:endParaRPr>
          </a:p>
          <a:p>
            <a:r>
              <a:rPr lang="en-GB" b="1" dirty="0">
                <a:latin typeface="Corbel" panose="020B0503020204020204" pitchFamily="34" charset="0"/>
              </a:rPr>
              <a:t>Podiatry</a:t>
            </a:r>
          </a:p>
          <a:p>
            <a:endParaRPr lang="en-GB" dirty="0">
              <a:latin typeface="Corbel" panose="020B0503020204020204" pitchFamily="34" charset="0"/>
            </a:endParaRPr>
          </a:p>
          <a:p>
            <a:endParaRPr lang="en-GB" dirty="0">
              <a:latin typeface="Corbel" panose="020B0503020204020204" pitchFamily="34" charset="0"/>
            </a:endParaRPr>
          </a:p>
          <a:p>
            <a:r>
              <a:rPr lang="en-GB" dirty="0">
                <a:latin typeface="Corbel" panose="020B0503020204020204" pitchFamily="34" charset="0"/>
              </a:rPr>
              <a:t>01473 275204</a:t>
            </a:r>
            <a:endParaRPr dirty="0">
              <a:latin typeface="Corbel" panose="020B0503020204020204" pitchFamily="34" charset="0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4583832" y="2060849"/>
            <a:ext cx="3096344" cy="2877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algn="ctr">
              <a:lnSpc>
                <a:spcPct val="81000"/>
              </a:lnSpc>
              <a:spcBef>
                <a:spcPts val="1000"/>
              </a:spcBef>
              <a:defRPr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lang="en-GB" b="1" dirty="0">
              <a:latin typeface="Corbel" panose="020B0503020204020204" pitchFamily="34" charset="0"/>
            </a:endParaRPr>
          </a:p>
          <a:p>
            <a:r>
              <a:rPr lang="en-GB" b="1" dirty="0">
                <a:latin typeface="Corbel" panose="020B0503020204020204" pitchFamily="34" charset="0"/>
              </a:rPr>
              <a:t>Community Team</a:t>
            </a:r>
          </a:p>
          <a:p>
            <a:endParaRPr lang="en-GB" dirty="0">
              <a:latin typeface="Corbel" panose="020B0503020204020204" pitchFamily="34" charset="0"/>
            </a:endParaRPr>
          </a:p>
          <a:p>
            <a:endParaRPr lang="en-GB" dirty="0">
              <a:latin typeface="Corbel" panose="020B0503020204020204" pitchFamily="34" charset="0"/>
            </a:endParaRPr>
          </a:p>
          <a:p>
            <a:r>
              <a:rPr lang="en-GB" dirty="0">
                <a:latin typeface="Corbel" panose="020B0503020204020204" pitchFamily="34" charset="0"/>
              </a:rPr>
              <a:t>03330 123 2425</a:t>
            </a:r>
            <a:endParaRPr dirty="0">
              <a:latin typeface="Corbel" panose="020B0503020204020204" pitchFamily="34" charset="0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8270314" y="2060849"/>
            <a:ext cx="2794237" cy="2877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algn="ctr">
              <a:lnSpc>
                <a:spcPct val="81000"/>
              </a:lnSpc>
              <a:spcBef>
                <a:spcPts val="1000"/>
              </a:spcBef>
              <a:defRPr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lang="en-GB" b="1" dirty="0">
              <a:latin typeface="Corbel" panose="020B0503020204020204" pitchFamily="34" charset="0"/>
            </a:endParaRPr>
          </a:p>
          <a:p>
            <a:r>
              <a:rPr lang="en-GB" b="1" dirty="0">
                <a:latin typeface="Corbel" panose="020B0503020204020204" pitchFamily="34" charset="0"/>
              </a:rPr>
              <a:t>Red Cross</a:t>
            </a:r>
          </a:p>
          <a:p>
            <a:endParaRPr lang="en-GB" dirty="0">
              <a:latin typeface="Corbel" panose="020B0503020204020204" pitchFamily="34" charset="0"/>
            </a:endParaRPr>
          </a:p>
          <a:p>
            <a:endParaRPr lang="en-GB" dirty="0">
              <a:latin typeface="Corbel" panose="020B0503020204020204" pitchFamily="34" charset="0"/>
            </a:endParaRPr>
          </a:p>
          <a:p>
            <a:r>
              <a:rPr lang="en-GB" dirty="0">
                <a:latin typeface="Corbel" panose="020B0503020204020204" pitchFamily="34" charset="0"/>
              </a:rPr>
              <a:t>03330 456 1155</a:t>
            </a:r>
            <a:endParaRPr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1061</Words>
  <Application>Microsoft Office PowerPoint</Application>
  <PresentationFormat>Widescreen</PresentationFormat>
  <Paragraphs>165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Corbel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Wythe Francesca (AHP Suffolk)</dc:creator>
  <cp:lastModifiedBy>James Layzell</cp:lastModifiedBy>
  <cp:revision>59</cp:revision>
  <dcterms:modified xsi:type="dcterms:W3CDTF">2020-05-05T09:19:48Z</dcterms:modified>
</cp:coreProperties>
</file>